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0" r:id="rId12"/>
    <p:sldId id="1711" r:id="rId13"/>
    <p:sldId id="1712" r:id="rId14"/>
    <p:sldId id="1713" r:id="rId15"/>
    <p:sldId id="1714" r:id="rId16"/>
    <p:sldId id="1716" r:id="rId17"/>
    <p:sldId id="1717" r:id="rId18"/>
    <p:sldId id="1718" r:id="rId19"/>
    <p:sldId id="1719" r:id="rId20"/>
    <p:sldId id="1720" r:id="rId21"/>
    <p:sldId id="1721" r:id="rId22"/>
    <p:sldId id="1722" r:id="rId23"/>
    <p:sldId id="1732" r:id="rId24"/>
    <p:sldId id="1733" r:id="rId25"/>
    <p:sldId id="1730" r:id="rId26"/>
    <p:sldId id="1731" r:id="rId27"/>
    <p:sldId id="1749" r:id="rId28"/>
    <p:sldId id="1726" r:id="rId29"/>
    <p:sldId id="1643" r:id="rId30"/>
    <p:sldId id="1644" r:id="rId31"/>
    <p:sldId id="1645" r:id="rId32"/>
    <p:sldId id="1646" r:id="rId33"/>
    <p:sldId id="1647" r:id="rId34"/>
    <p:sldId id="1648" r:id="rId35"/>
    <p:sldId id="1728" r:id="rId36"/>
    <p:sldId id="1727" r:id="rId37"/>
    <p:sldId id="1649" r:id="rId38"/>
    <p:sldId id="1650" r:id="rId39"/>
    <p:sldId id="1651" r:id="rId40"/>
    <p:sldId id="1652" r:id="rId41"/>
    <p:sldId id="1653" r:id="rId42"/>
    <p:sldId id="1654" r:id="rId43"/>
    <p:sldId id="1655" r:id="rId44"/>
    <p:sldId id="1725" r:id="rId45"/>
    <p:sldId id="1751" r:id="rId46"/>
    <p:sldId id="1742" r:id="rId47"/>
    <p:sldId id="1743" r:id="rId48"/>
    <p:sldId id="1744" r:id="rId49"/>
    <p:sldId id="1745" r:id="rId50"/>
    <p:sldId id="1746" r:id="rId51"/>
    <p:sldId id="174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5/10/18 12:37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31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37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5/10/18 12:37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5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5/10/18 12:37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7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15092" y="3382970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15092" y="3932166"/>
            <a:ext cx="387295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526202" y="4490887"/>
            <a:ext cx="385708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592851" y="3403606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592851" y="3952802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02374" y="4511524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3902387" y="3576619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3902387" y="3576619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3902387" y="3576619"/>
            <a:ext cx="699989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3902387" y="3597251"/>
            <a:ext cx="690465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3902387" y="412581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3902387" y="4125815"/>
            <a:ext cx="699989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3911909" y="3597251"/>
            <a:ext cx="680942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3911909" y="4144862"/>
            <a:ext cx="680942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3911911" y="468453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48335" y="3992483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8321359" y="3627412"/>
            <a:ext cx="584117" cy="42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8321360" y="4176608"/>
            <a:ext cx="526975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8273743" y="4322638"/>
            <a:ext cx="631735" cy="549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89659" y="3444874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5689659" y="3992483"/>
            <a:ext cx="385709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699182" y="4551204"/>
            <a:ext cx="387295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4999194" y="3617887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4999194" y="3617888"/>
            <a:ext cx="690464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999195" y="3617888"/>
            <a:ext cx="699988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4999194" y="3636935"/>
            <a:ext cx="690464" cy="528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4999194" y="4165496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4999195" y="4165496"/>
            <a:ext cx="699988" cy="57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5008719" y="3636936"/>
            <a:ext cx="680941" cy="1087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5008719" y="4186132"/>
            <a:ext cx="680941" cy="538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5008718" y="4724217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97577" y="3454398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6797577" y="400359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6807100" y="456231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6105524" y="3627412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6105524" y="3627412"/>
            <a:ext cx="692052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6105525" y="3627412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6105524" y="3648044"/>
            <a:ext cx="692052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6105524" y="4176607"/>
            <a:ext cx="692052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6105525" y="4176607"/>
            <a:ext cx="701576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6116637" y="3648044"/>
            <a:ext cx="680941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6116637" y="4195655"/>
            <a:ext cx="680941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6116636" y="4735328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903907" y="3475031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7903907" y="4024228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7915018" y="4582949"/>
            <a:ext cx="385709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7213443" y="3648044"/>
            <a:ext cx="690465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7213443" y="3648046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7213443" y="3648046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7213443" y="3668679"/>
            <a:ext cx="690465" cy="526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7213443" y="4195656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7213443" y="4195656"/>
            <a:ext cx="701576" cy="5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7222965" y="3668679"/>
            <a:ext cx="680942" cy="1085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7222965" y="4216290"/>
            <a:ext cx="680942" cy="53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7222965" y="4754377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6940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66080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01178" y="1181965"/>
            <a:ext cx="11063330" cy="1135436"/>
          </a:xfrm>
        </p:spPr>
        <p:txBody>
          <a:bodyPr>
            <a:noAutofit/>
          </a:bodyPr>
          <a:lstStyle/>
          <a:p>
            <a:r>
              <a:rPr lang="en-GB" altLang="en-US" sz="2255" dirty="0"/>
              <a:t>There are many types of deep learning</a:t>
            </a:r>
          </a:p>
          <a:p>
            <a:r>
              <a:rPr lang="en-GB" altLang="en-US" sz="2255" dirty="0"/>
              <a:t>Different kinds of autoencoder, variations on architectures and training algorithms, etc.</a:t>
            </a:r>
          </a:p>
          <a:p>
            <a:r>
              <a:rPr lang="en-GB" altLang="en-US" sz="2255" dirty="0"/>
              <a:t>It’s a growing area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Idea Behind Deep Learning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26" y="2117729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64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  <a:p>
            <a:pPr marL="457112" lvl="1" indent="0">
              <a:buNone/>
            </a:pPr>
            <a:r>
              <a:rPr lang="en-US" sz="2255" b="1" dirty="0">
                <a:solidFill>
                  <a:srgbClr val="FF0000"/>
                </a:solidFill>
                <a:latin typeface="+mj-lt"/>
              </a:rPr>
              <a:t>We will cover DCNN today</a:t>
            </a: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Open Source Deep Learning Frameworks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66657" y="1239954"/>
            <a:ext cx="11566359" cy="561756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DL4J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JVM-based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Distrubted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Integrates with Hadoop and Spark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36145" lvl="1" indent="0" algn="just">
              <a:buNone/>
            </a:pPr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Theano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Very popular in Academia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Fairly low level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Interfaced with via Python and Numpy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36145" lvl="1" indent="0" algn="just">
              <a:buNone/>
            </a:pPr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Torch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Lua based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 house versions used by Facebook and Twitter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Contains pretrained models</a:t>
            </a:r>
          </a:p>
          <a:p>
            <a:pPr marL="336145" lvl="1" indent="0" algn="just">
              <a:buNone/>
            </a:pPr>
            <a:endParaRPr lang="en-US" sz="196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Open Source Deep Learning Frameworks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524437" y="1226162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TensorFlow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Google written successor to Theano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Interfaced with via Python and Numpy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Highly parallel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be somewhat slow for certain problem sets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36145" lvl="1" indent="0" algn="just">
              <a:buNone/>
            </a:pPr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Caffe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 general purpose. Focuses on machine-vision problems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Implemented in C++ and is very fast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 easily extensible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Has a Python interface</a:t>
            </a:r>
          </a:p>
        </p:txBody>
      </p:sp>
    </p:spTree>
    <p:extLst>
      <p:ext uri="{BB962C8B-B14F-4D97-AF65-F5344CB8AC3E}">
        <p14:creationId xmlns:p14="http://schemas.microsoft.com/office/powerpoint/2010/main" val="279750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4" cy="32308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7" cy="16154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Greatly reduces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7" cy="1537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41" y="3404702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RelU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04625" y="148038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745" dirty="0">
                    <a:solidFill>
                      <a:schemeClr val="tx1"/>
                    </a:solidFill>
                    <a:latin typeface="+mj-lt"/>
                  </a:rPr>
                  <a:t>The Rectified Linear Unit has become very popular recently</a:t>
                </a:r>
              </a:p>
              <a:p>
                <a:pPr lvl="1" algn="just"/>
                <a:endParaRPr lang="en-US" sz="2745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5" i="1" dirty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745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45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745" i="1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745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745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745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45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0,</m:t>
                              </m:r>
                              <m:r>
                                <a:rPr lang="en-US" sz="2745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745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ctr">
                  <a:buNone/>
                </a:pPr>
                <a:endParaRPr lang="en-US" sz="2745" dirty="0">
                  <a:solidFill>
                    <a:schemeClr val="tx1"/>
                  </a:solidFill>
                  <a:latin typeface="+mj-lt"/>
                </a:endParaRPr>
              </a:p>
              <a:p>
                <a:pPr lvl="1" algn="just"/>
                <a:r>
                  <a:rPr lang="en-US" sz="2745" dirty="0">
                    <a:solidFill>
                      <a:schemeClr val="tx1"/>
                    </a:solidFill>
                    <a:latin typeface="+mj-lt"/>
                  </a:rPr>
                  <a:t>Activation is simply thresholded at zero</a:t>
                </a:r>
              </a:p>
              <a:p>
                <a:pPr lvl="1" algn="just"/>
                <a:r>
                  <a:rPr lang="en-US" sz="2745" dirty="0">
                    <a:solidFill>
                      <a:schemeClr val="tx1"/>
                    </a:solidFill>
                    <a:latin typeface="+mj-lt"/>
                  </a:rPr>
                  <a:t>It was found to greatly accelerate (Krizhevsky et al.) the convergence of stochastic gradient descent compared to the sigmoid/tanh functions</a:t>
                </a:r>
              </a:p>
              <a:p>
                <a:pPr lvl="1" algn="just"/>
                <a:r>
                  <a:rPr lang="en-US" sz="2745" dirty="0">
                    <a:solidFill>
                      <a:schemeClr val="tx1"/>
                    </a:solidFill>
                    <a:latin typeface="+mj-lt"/>
                  </a:rPr>
                  <a:t>Compared to tanh/sigmoid neurons that involve expensive operations (exponentials, etc.), the ReLU is simply thresholding</a:t>
                </a: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5" y="148038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2273" r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2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Dropout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87372" y="1452799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A form of ensemble learning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Avoids overfitting (by preventing inter-dependencies from emerging between nodes)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Dropout - an extreme version of bagging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At each training step, the dropout procedure creates a different network by removing some neurons randomly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3570" r="1934" b="5182"/>
          <a:stretch/>
        </p:blipFill>
        <p:spPr bwMode="auto">
          <a:xfrm>
            <a:off x="2923724" y="3879205"/>
            <a:ext cx="5350967" cy="249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6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2117</Words>
  <Application>Microsoft Macintosh PowerPoint</Application>
  <PresentationFormat>Widescreen</PresentationFormat>
  <Paragraphs>382</Paragraphs>
  <Slides>51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2</cp:revision>
  <dcterms:created xsi:type="dcterms:W3CDTF">2018-05-10T19:37:34Z</dcterms:created>
  <dcterms:modified xsi:type="dcterms:W3CDTF">2018-05-10T19:41:30Z</dcterms:modified>
</cp:coreProperties>
</file>